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Light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ExtraLight-italic.fntdata"/><Relationship Id="rId25" Type="http://schemas.openxmlformats.org/officeDocument/2006/relationships/font" Target="fonts/MontserratExtra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Extra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b39b8bd30_1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9b39b8bd30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b39b8bd3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9b39b8bd3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b39b8bd30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9b39b8bd30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b39b8bd30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9b39b8bd30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b39b8bd30_1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9b39b8bd30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b39b8bd30_1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9b39b8bd3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b39b8bd30_1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9b39b8bd30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39b8bd30_7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b39b8bd30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b39b8bd30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9b39b8bd30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3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3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3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3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3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3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4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4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pt-BR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pt-BR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pt-BR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pt-BR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4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ctrTitle"/>
          </p:nvPr>
        </p:nvSpPr>
        <p:spPr>
          <a:xfrm>
            <a:off x="1911740" y="19270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Computação distribuída</a:t>
            </a:r>
            <a:endParaRPr/>
          </a:p>
        </p:txBody>
      </p:sp>
      <p:sp>
        <p:nvSpPr>
          <p:cNvPr id="204" name="Google Shape;204;p48"/>
          <p:cNvSpPr txBox="1"/>
          <p:nvPr>
            <p:ph idx="1" type="subTitle"/>
          </p:nvPr>
        </p:nvSpPr>
        <p:spPr>
          <a:xfrm>
            <a:off x="1780040" y="607898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TPA1 – ImageMark</a:t>
            </a:r>
            <a:endParaRPr/>
          </a:p>
        </p:txBody>
      </p:sp>
      <p:sp>
        <p:nvSpPr>
          <p:cNvPr id="205" name="Google Shape;205;p48"/>
          <p:cNvSpPr txBox="1"/>
          <p:nvPr>
            <p:ph type="ctrTitle"/>
          </p:nvPr>
        </p:nvSpPr>
        <p:spPr>
          <a:xfrm>
            <a:off x="2535250" y="3496367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pt-BR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Alunos:</a:t>
            </a:r>
            <a:br>
              <a:rPr b="0" lang="pt-BR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b="0" lang="pt-BR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Gonçalo Silva</a:t>
            </a:r>
            <a:br>
              <a:rPr b="0" lang="pt-BR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b="0" lang="pt-BR" sz="1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João Rocha</a:t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14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06" name="Google Shape;206;p48"/>
          <p:cNvCxnSpPr/>
          <p:nvPr/>
        </p:nvCxnSpPr>
        <p:spPr>
          <a:xfrm>
            <a:off x="2926340" y="1009716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07" name="Google Shape;207;p48"/>
          <p:cNvSpPr txBox="1"/>
          <p:nvPr/>
        </p:nvSpPr>
        <p:spPr>
          <a:xfrm>
            <a:off x="4712876" y="3106174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Engenheiro:</a:t>
            </a:r>
            <a:br>
              <a:rPr b="0" i="0" lang="pt-BR" sz="18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b="0" i="0" lang="pt-BR" sz="1400" u="none" cap="none" strike="noStrik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Luís Assunção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idx="6" type="title"/>
          </p:nvPr>
        </p:nvSpPr>
        <p:spPr>
          <a:xfrm>
            <a:off x="348825" y="128467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GrpcContracts</a:t>
            </a:r>
            <a:endParaRPr sz="2400"/>
          </a:p>
        </p:txBody>
      </p:sp>
      <p:cxnSp>
        <p:nvCxnSpPr>
          <p:cNvPr id="213" name="Google Shape;213;p49"/>
          <p:cNvCxnSpPr/>
          <p:nvPr/>
        </p:nvCxnSpPr>
        <p:spPr>
          <a:xfrm>
            <a:off x="1677075" y="20756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14" name="Google Shape;214;p49"/>
          <p:cNvCxnSpPr/>
          <p:nvPr/>
        </p:nvCxnSpPr>
        <p:spPr>
          <a:xfrm>
            <a:off x="1606825" y="33298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15" name="Google Shape;215;p49"/>
          <p:cNvCxnSpPr/>
          <p:nvPr/>
        </p:nvCxnSpPr>
        <p:spPr>
          <a:xfrm>
            <a:off x="1606825" y="4321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16" name="Google Shape;216;p49"/>
          <p:cNvSpPr txBox="1"/>
          <p:nvPr>
            <p:ph idx="6" type="title"/>
          </p:nvPr>
        </p:nvSpPr>
        <p:spPr>
          <a:xfrm>
            <a:off x="489375" y="2527825"/>
            <a:ext cx="2772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Network Components</a:t>
            </a:r>
            <a:endParaRPr sz="2400"/>
          </a:p>
        </p:txBody>
      </p:sp>
      <p:sp>
        <p:nvSpPr>
          <p:cNvPr id="217" name="Google Shape;217;p49"/>
          <p:cNvSpPr txBox="1"/>
          <p:nvPr>
            <p:ph idx="6" type="title"/>
          </p:nvPr>
        </p:nvSpPr>
        <p:spPr>
          <a:xfrm>
            <a:off x="875575" y="3519125"/>
            <a:ext cx="1859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Utils</a:t>
            </a:r>
            <a:endParaRPr sz="2400"/>
          </a:p>
        </p:txBody>
      </p:sp>
      <p:sp>
        <p:nvSpPr>
          <p:cNvPr id="218" name="Google Shape;218;p49"/>
          <p:cNvSpPr txBox="1"/>
          <p:nvPr>
            <p:ph idx="4294967295" type="ctrTitle"/>
          </p:nvPr>
        </p:nvSpPr>
        <p:spPr>
          <a:xfrm>
            <a:off x="1992090" y="49637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Estrutura do Projeto</a:t>
            </a:r>
            <a:endParaRPr/>
          </a:p>
        </p:txBody>
      </p:sp>
      <p:pic>
        <p:nvPicPr>
          <p:cNvPr id="219" name="Google Shape;2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525" y="1864585"/>
            <a:ext cx="1778970" cy="22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/>
          <p:nvPr>
            <p:ph idx="6" type="title"/>
          </p:nvPr>
        </p:nvSpPr>
        <p:spPr>
          <a:xfrm>
            <a:off x="663850" y="2197000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CLIENT</a:t>
            </a:r>
            <a:endParaRPr sz="2400"/>
          </a:p>
        </p:txBody>
      </p:sp>
      <p:sp>
        <p:nvSpPr>
          <p:cNvPr id="225" name="Google Shape;225;p50"/>
          <p:cNvSpPr txBox="1"/>
          <p:nvPr>
            <p:ph idx="5" type="subTitle"/>
          </p:nvPr>
        </p:nvSpPr>
        <p:spPr>
          <a:xfrm>
            <a:off x="1157197" y="3350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Client project: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ImageServerCaller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RegisterServerCaller</a:t>
            </a:r>
            <a:endParaRPr/>
          </a:p>
        </p:txBody>
      </p:sp>
      <p:cxnSp>
        <p:nvCxnSpPr>
          <p:cNvPr id="226" name="Google Shape;226;p50"/>
          <p:cNvCxnSpPr/>
          <p:nvPr/>
        </p:nvCxnSpPr>
        <p:spPr>
          <a:xfrm>
            <a:off x="199210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27" name="Google Shape;227;p50"/>
          <p:cNvCxnSpPr/>
          <p:nvPr/>
        </p:nvCxnSpPr>
        <p:spPr>
          <a:xfrm>
            <a:off x="448215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28" name="Google Shape;228;p50"/>
          <p:cNvCxnSpPr/>
          <p:nvPr/>
        </p:nvCxnSpPr>
        <p:spPr>
          <a:xfrm>
            <a:off x="697220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29" name="Google Shape;229;p50"/>
          <p:cNvSpPr txBox="1"/>
          <p:nvPr>
            <p:ph idx="6" type="title"/>
          </p:nvPr>
        </p:nvSpPr>
        <p:spPr>
          <a:xfrm>
            <a:off x="3153900" y="242822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IMAGE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SERVER</a:t>
            </a:r>
            <a:endParaRPr sz="2400"/>
          </a:p>
        </p:txBody>
      </p:sp>
      <p:sp>
        <p:nvSpPr>
          <p:cNvPr id="230" name="Google Shape;230;p50"/>
          <p:cNvSpPr txBox="1"/>
          <p:nvPr>
            <p:ph idx="6" type="title"/>
          </p:nvPr>
        </p:nvSpPr>
        <p:spPr>
          <a:xfrm>
            <a:off x="5643950" y="242822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REGISTER SERVER</a:t>
            </a:r>
            <a:endParaRPr sz="2400"/>
          </a:p>
        </p:txBody>
      </p:sp>
      <p:sp>
        <p:nvSpPr>
          <p:cNvPr id="231" name="Google Shape;231;p50"/>
          <p:cNvSpPr txBox="1"/>
          <p:nvPr>
            <p:ph idx="5" type="subTitle"/>
          </p:nvPr>
        </p:nvSpPr>
        <p:spPr>
          <a:xfrm>
            <a:off x="3647247" y="3350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Image server project: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RegisterServerCaller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CSService</a:t>
            </a:r>
            <a:endParaRPr/>
          </a:p>
        </p:txBody>
      </p:sp>
      <p:sp>
        <p:nvSpPr>
          <p:cNvPr id="232" name="Google Shape;232;p50"/>
          <p:cNvSpPr txBox="1"/>
          <p:nvPr>
            <p:ph idx="5" type="subTitle"/>
          </p:nvPr>
        </p:nvSpPr>
        <p:spPr>
          <a:xfrm>
            <a:off x="5966825" y="3350075"/>
            <a:ext cx="2560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Register server project: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CRService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SRService</a:t>
            </a:r>
            <a:endParaRPr/>
          </a:p>
        </p:txBody>
      </p:sp>
      <p:sp>
        <p:nvSpPr>
          <p:cNvPr id="233" name="Google Shape;233;p50"/>
          <p:cNvSpPr txBox="1"/>
          <p:nvPr>
            <p:ph idx="4294967295" type="ctrTitle"/>
          </p:nvPr>
        </p:nvSpPr>
        <p:spPr>
          <a:xfrm>
            <a:off x="1462515" y="85677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Network Components</a:t>
            </a:r>
            <a:endParaRPr/>
          </a:p>
        </p:txBody>
      </p:sp>
      <p:pic>
        <p:nvPicPr>
          <p:cNvPr id="234" name="Google Shape;2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620" y="277413"/>
            <a:ext cx="2008705" cy="162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1"/>
          <p:cNvSpPr txBox="1"/>
          <p:nvPr>
            <p:ph idx="6" type="title"/>
          </p:nvPr>
        </p:nvSpPr>
        <p:spPr>
          <a:xfrm>
            <a:off x="663850" y="242822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CRSERVICE</a:t>
            </a:r>
            <a:endParaRPr sz="2400"/>
          </a:p>
        </p:txBody>
      </p:sp>
      <p:sp>
        <p:nvSpPr>
          <p:cNvPr id="240" name="Google Shape;240;p51"/>
          <p:cNvSpPr txBox="1"/>
          <p:nvPr>
            <p:ph idx="5" type="subTitle"/>
          </p:nvPr>
        </p:nvSpPr>
        <p:spPr>
          <a:xfrm>
            <a:off x="1157197" y="3350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Client to Register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Contract</a:t>
            </a:r>
            <a:endParaRPr/>
          </a:p>
        </p:txBody>
      </p:sp>
      <p:cxnSp>
        <p:nvCxnSpPr>
          <p:cNvPr id="241" name="Google Shape;241;p51"/>
          <p:cNvCxnSpPr/>
          <p:nvPr/>
        </p:nvCxnSpPr>
        <p:spPr>
          <a:xfrm>
            <a:off x="199210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42" name="Google Shape;242;p51"/>
          <p:cNvCxnSpPr/>
          <p:nvPr/>
        </p:nvCxnSpPr>
        <p:spPr>
          <a:xfrm>
            <a:off x="448215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43" name="Google Shape;243;p51"/>
          <p:cNvCxnSpPr/>
          <p:nvPr/>
        </p:nvCxnSpPr>
        <p:spPr>
          <a:xfrm>
            <a:off x="6972200" y="3152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44" name="Google Shape;244;p51"/>
          <p:cNvSpPr txBox="1"/>
          <p:nvPr>
            <p:ph idx="6" type="title"/>
          </p:nvPr>
        </p:nvSpPr>
        <p:spPr>
          <a:xfrm>
            <a:off x="3153900" y="242822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SRSERVICE</a:t>
            </a:r>
            <a:endParaRPr sz="2400"/>
          </a:p>
        </p:txBody>
      </p:sp>
      <p:sp>
        <p:nvSpPr>
          <p:cNvPr id="245" name="Google Shape;245;p51"/>
          <p:cNvSpPr txBox="1"/>
          <p:nvPr>
            <p:ph idx="6" type="title"/>
          </p:nvPr>
        </p:nvSpPr>
        <p:spPr>
          <a:xfrm>
            <a:off x="5643950" y="2428225"/>
            <a:ext cx="3053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CSSERVICE</a:t>
            </a:r>
            <a:endParaRPr sz="2400"/>
          </a:p>
        </p:txBody>
      </p:sp>
      <p:sp>
        <p:nvSpPr>
          <p:cNvPr id="246" name="Google Shape;246;p51"/>
          <p:cNvSpPr txBox="1"/>
          <p:nvPr>
            <p:ph idx="5" type="subTitle"/>
          </p:nvPr>
        </p:nvSpPr>
        <p:spPr>
          <a:xfrm>
            <a:off x="3647247" y="3350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Server to Register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Contract</a:t>
            </a:r>
            <a:endParaRPr/>
          </a:p>
        </p:txBody>
      </p:sp>
      <p:sp>
        <p:nvSpPr>
          <p:cNvPr id="247" name="Google Shape;247;p51"/>
          <p:cNvSpPr txBox="1"/>
          <p:nvPr>
            <p:ph idx="5" type="subTitle"/>
          </p:nvPr>
        </p:nvSpPr>
        <p:spPr>
          <a:xfrm>
            <a:off x="6137297" y="3350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Client to Server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Contract</a:t>
            </a:r>
            <a:endParaRPr/>
          </a:p>
        </p:txBody>
      </p:sp>
      <p:sp>
        <p:nvSpPr>
          <p:cNvPr id="248" name="Google Shape;248;p51"/>
          <p:cNvSpPr txBox="1"/>
          <p:nvPr>
            <p:ph idx="4294967295" type="ctrTitle"/>
          </p:nvPr>
        </p:nvSpPr>
        <p:spPr>
          <a:xfrm>
            <a:off x="2036040" y="132107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Contratos protobuf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>
            <p:ph idx="4" type="title"/>
          </p:nvPr>
        </p:nvSpPr>
        <p:spPr>
          <a:xfrm>
            <a:off x="335674" y="356971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Server to Register Contract</a:t>
            </a:r>
            <a:endParaRPr/>
          </a:p>
        </p:txBody>
      </p:sp>
      <p:pic>
        <p:nvPicPr>
          <p:cNvPr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50" y="2873975"/>
            <a:ext cx="4216675" cy="5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947" y="3529452"/>
            <a:ext cx="1839770" cy="123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675" y="914400"/>
            <a:ext cx="4821777" cy="17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2"/>
          <p:cNvSpPr txBox="1"/>
          <p:nvPr>
            <p:ph idx="4294967295" type="body"/>
          </p:nvPr>
        </p:nvSpPr>
        <p:spPr>
          <a:xfrm>
            <a:off x="5103576" y="1833150"/>
            <a:ext cx="34854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Operação para registar um servidor de processamento de imagens (Image Server)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O par (Ip, Porto) é guardado em memória na classe Repo do Register Server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idx="4" type="title"/>
          </p:nvPr>
        </p:nvSpPr>
        <p:spPr>
          <a:xfrm>
            <a:off x="335674" y="356971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Client to Register Contract</a:t>
            </a:r>
            <a:endParaRPr/>
          </a:p>
        </p:txBody>
      </p:sp>
      <p:pic>
        <p:nvPicPr>
          <p:cNvPr id="263" name="Google Shape;2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50" y="889896"/>
            <a:ext cx="4152050" cy="168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3"/>
          <p:cNvPicPr preferRelativeResize="0"/>
          <p:nvPr/>
        </p:nvPicPr>
        <p:blipFill rotWithShape="1">
          <a:blip r:embed="rId4">
            <a:alphaModFix/>
          </a:blip>
          <a:srcRect b="28551" l="0" r="0" t="0"/>
          <a:stretch/>
        </p:blipFill>
        <p:spPr>
          <a:xfrm>
            <a:off x="424417" y="2771286"/>
            <a:ext cx="3796059" cy="44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947" y="3439328"/>
            <a:ext cx="1560026" cy="124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3"/>
          <p:cNvSpPr txBox="1"/>
          <p:nvPr>
            <p:ph idx="4294967295" type="body"/>
          </p:nvPr>
        </p:nvSpPr>
        <p:spPr>
          <a:xfrm>
            <a:off x="4930001" y="1763850"/>
            <a:ext cx="34854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Operação para obter um Endpoint (Ip, Porto)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Cliente submete pedidos ao Image Server retornado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>
            <p:ph idx="4" type="title"/>
          </p:nvPr>
        </p:nvSpPr>
        <p:spPr>
          <a:xfrm>
            <a:off x="304874" y="233771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Client to Server Contract</a:t>
            </a:r>
            <a:endParaRPr/>
          </a:p>
        </p:txBody>
      </p:sp>
      <p:pic>
        <p:nvPicPr>
          <p:cNvPr id="272" name="Google Shape;2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950" y="2485952"/>
            <a:ext cx="4263056" cy="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4"/>
          <p:cNvPicPr preferRelativeResize="0"/>
          <p:nvPr/>
        </p:nvPicPr>
        <p:blipFill rotWithShape="1">
          <a:blip r:embed="rId4">
            <a:alphaModFix/>
          </a:blip>
          <a:srcRect b="7574" l="0" r="0" t="0"/>
          <a:stretch/>
        </p:blipFill>
        <p:spPr>
          <a:xfrm>
            <a:off x="369948" y="3470771"/>
            <a:ext cx="1879500" cy="144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6225" y="3470775"/>
            <a:ext cx="1561453" cy="1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7899" y="4237499"/>
            <a:ext cx="1212025" cy="6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4"/>
          <p:cNvPicPr preferRelativeResize="0"/>
          <p:nvPr/>
        </p:nvPicPr>
        <p:blipFill rotWithShape="1">
          <a:blip r:embed="rId7">
            <a:alphaModFix/>
          </a:blip>
          <a:srcRect b="0" l="-1000" r="999" t="0"/>
          <a:stretch/>
        </p:blipFill>
        <p:spPr>
          <a:xfrm>
            <a:off x="304874" y="765254"/>
            <a:ext cx="4629303" cy="160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4"/>
          <p:cNvSpPr txBox="1"/>
          <p:nvPr>
            <p:ph idx="4294967295" type="body"/>
          </p:nvPr>
        </p:nvSpPr>
        <p:spPr>
          <a:xfrm>
            <a:off x="5243626" y="1469400"/>
            <a:ext cx="34854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Conjunto de operacoes que permitem fazer pedidos para: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Processar uma imagem para marcação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Verificar o seu estado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Donlwoad da imagem marcada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idx="4294967295" type="body"/>
          </p:nvPr>
        </p:nvSpPr>
        <p:spPr>
          <a:xfrm>
            <a:off x="929624" y="1763850"/>
            <a:ext cx="74859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Diretoria da VM - /usr/project/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Diretoria da VM - /usr/images/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Imagem base para os containers - markimage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WorkDir do container - /usr/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Volume em cada container - /usr/datafiles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55"/>
          <p:cNvSpPr txBox="1"/>
          <p:nvPr>
            <p:ph idx="4294967295" type="ctrTitle"/>
          </p:nvPr>
        </p:nvSpPr>
        <p:spPr>
          <a:xfrm>
            <a:off x="1992101" y="496375"/>
            <a:ext cx="50823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Detalhes Implementação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Demonstração</a:t>
            </a:r>
            <a:endParaRPr/>
          </a:p>
        </p:txBody>
      </p:sp>
      <p:cxnSp>
        <p:nvCxnSpPr>
          <p:cNvPr id="289" name="Google Shape;289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90" name="Google Shape;290;p56"/>
          <p:cNvSpPr txBox="1"/>
          <p:nvPr>
            <p:ph idx="1" type="body"/>
          </p:nvPr>
        </p:nvSpPr>
        <p:spPr>
          <a:xfrm>
            <a:off x="549825" y="1386425"/>
            <a:ext cx="34854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Cada um dos 3 Image Servers vão fazer o pedido para se registarem no Register Server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/>
              <a:t>Cada cliente vai submeter pedidos ao Image Server ao qual foi conectado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700" y="84975"/>
            <a:ext cx="3846700" cy="497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